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77" r:id="rId3"/>
    <p:sldId id="278" r:id="rId4"/>
    <p:sldId id="279" r:id="rId5"/>
    <p:sldId id="280" r:id="rId6"/>
    <p:sldId id="281" r:id="rId7"/>
    <p:sldId id="282" r:id="rId8"/>
    <p:sldId id="286" r:id="rId9"/>
    <p:sldId id="283" r:id="rId10"/>
    <p:sldId id="285" r:id="rId11"/>
    <p:sldId id="284" r:id="rId12"/>
  </p:sldIdLst>
  <p:sldSz cx="9144000" cy="6858000" type="screen4x3"/>
  <p:notesSz cx="6858000" cy="9144000"/>
  <p:defaultTextStyle>
    <a:defPPr>
      <a:defRPr lang="en-N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F8EDB-CE79-43BE-AFC4-B3C43206EA71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32326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DA972-CB4F-4A24-882F-C807D938D872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59301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FE4A0E-73E1-4447-A4FA-3E5F3816693C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68960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05EE7-BDE4-48F3-B899-5E63529C62D4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16435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9007C-56BC-420B-B5D6-D42333E98D2B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57085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4A08B-33BD-45BF-BD82-B6FC6E777276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38693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C1115-B247-4C42-ABE2-959E8004BEB7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47500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C40302-D27E-4C77-859A-C436ED63B7E2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48149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FF9B47-BB55-4720-BADD-15D474F15D2E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07931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A38C92-664C-47ED-A835-607D0A466D89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71000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N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7D652-840B-4CAA-A74B-2A6803EB3BBC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7089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NZ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NZ" smtClean="0"/>
              <a:t>Click to edit Master text styles</a:t>
            </a:r>
          </a:p>
          <a:p>
            <a:pPr lvl="1"/>
            <a:r>
              <a:rPr lang="en-NZ" smtClean="0"/>
              <a:t>Second level</a:t>
            </a:r>
          </a:p>
          <a:p>
            <a:pPr lvl="2"/>
            <a:r>
              <a:rPr lang="en-NZ" smtClean="0"/>
              <a:t>Third level</a:t>
            </a:r>
          </a:p>
          <a:p>
            <a:pPr lvl="3"/>
            <a:r>
              <a:rPr lang="en-NZ" smtClean="0"/>
              <a:t>Fourth level</a:t>
            </a:r>
          </a:p>
          <a:p>
            <a:pPr lvl="4"/>
            <a:r>
              <a:rPr lang="en-NZ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9D831BB-670A-4F89-AB97-E6A98CF7ACAE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838200" y="533400"/>
            <a:ext cx="7772400" cy="1470025"/>
          </a:xfrm>
        </p:spPr>
        <p:txBody>
          <a:bodyPr/>
          <a:lstStyle/>
          <a:p>
            <a:pPr eaLnBrk="1" hangingPunct="1"/>
            <a:r>
              <a:rPr lang="en-NZ" smtClean="0"/>
              <a:t>The phytochrome system</a:t>
            </a:r>
          </a:p>
        </p:txBody>
      </p:sp>
      <p:pic>
        <p:nvPicPr>
          <p:cNvPr id="53257" name="Picture 9" descr="Phyto%20web%20p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971800"/>
            <a:ext cx="4572000" cy="322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5" name="Picture 7" descr="ec5chro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971800"/>
            <a:ext cx="3657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3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Florigen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eaLnBrk="1" hangingPunct="1"/>
            <a:r>
              <a:rPr lang="en-NZ" smtClean="0"/>
              <a:t>The biological clock/phytochrome system works together to cause flowering at the appropriate time of year.</a:t>
            </a:r>
          </a:p>
          <a:p>
            <a:pPr eaLnBrk="1" hangingPunct="1"/>
            <a:r>
              <a:rPr lang="en-NZ" smtClean="0"/>
              <a:t>It was hypothesised that a chemical message (florigen), is made in leaves and stimulates flower buds to grow.</a:t>
            </a:r>
          </a:p>
          <a:p>
            <a:pPr eaLnBrk="1" hangingPunct="1"/>
            <a:r>
              <a:rPr lang="en-NZ" smtClean="0"/>
              <a:t>Recently an ‘FT gene’ has been found that makes a product that acts like the hypothetical florigen.</a:t>
            </a:r>
          </a:p>
        </p:txBody>
      </p:sp>
      <p:sp>
        <p:nvSpPr>
          <p:cNvPr id="6" name="Action Button: Forward or Next 5">
            <a:hlinkClick r:id="" action="ppaction://hlinkshowjump?jump=nextslide" highlightClick="1"/>
          </p:cNvPr>
          <p:cNvSpPr/>
          <p:nvPr/>
        </p:nvSpPr>
        <p:spPr>
          <a:xfrm>
            <a:off x="8305800" y="6248400"/>
            <a:ext cx="838200" cy="609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N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 rot="10800000">
            <a:off x="3810000" y="6248400"/>
            <a:ext cx="5334000" cy="609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N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NZ"/>
          </a:p>
        </p:txBody>
      </p:sp>
      <p:pic>
        <p:nvPicPr>
          <p:cNvPr id="1229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71488"/>
            <a:ext cx="7620000" cy="591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hangingPunct="1"/>
            <a:r>
              <a:rPr lang="en-NZ" smtClean="0"/>
              <a:t>The Phytochrome system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8763000" cy="4953000"/>
          </a:xfrm>
        </p:spPr>
        <p:txBody>
          <a:bodyPr/>
          <a:lstStyle/>
          <a:p>
            <a:pPr eaLnBrk="1" hangingPunct="1"/>
            <a:r>
              <a:rPr lang="en-NZ" smtClean="0"/>
              <a:t>Phytochromes are light-sensitive pigments found in plants.</a:t>
            </a:r>
          </a:p>
          <a:p>
            <a:pPr eaLnBrk="1" hangingPunct="1"/>
            <a:r>
              <a:rPr lang="en-NZ" smtClean="0"/>
              <a:t>There are two types involved in photoperiodism: P</a:t>
            </a:r>
            <a:r>
              <a:rPr lang="en-NZ" baseline="-25000" smtClean="0"/>
              <a:t>665 </a:t>
            </a:r>
            <a:r>
              <a:rPr lang="en-NZ" smtClean="0"/>
              <a:t>(or</a:t>
            </a:r>
            <a:r>
              <a:rPr lang="en-NZ" baseline="-25000" smtClean="0"/>
              <a:t> </a:t>
            </a:r>
            <a:r>
              <a:rPr lang="en-NZ" smtClean="0"/>
              <a:t>P</a:t>
            </a:r>
            <a:r>
              <a:rPr lang="en-NZ" baseline="-25000" smtClean="0"/>
              <a:t>r</a:t>
            </a:r>
            <a:r>
              <a:rPr lang="en-NZ" smtClean="0"/>
              <a:t>) and P</a:t>
            </a:r>
            <a:r>
              <a:rPr lang="en-NZ" baseline="-25000" smtClean="0"/>
              <a:t>725</a:t>
            </a:r>
            <a:r>
              <a:rPr lang="en-NZ" smtClean="0"/>
              <a:t> (or P</a:t>
            </a:r>
            <a:r>
              <a:rPr lang="en-NZ" baseline="-25000" smtClean="0"/>
              <a:t>fr</a:t>
            </a:r>
            <a:r>
              <a:rPr lang="en-NZ" smtClean="0"/>
              <a:t>)</a:t>
            </a:r>
          </a:p>
          <a:p>
            <a:pPr eaLnBrk="1" hangingPunct="1"/>
            <a:r>
              <a:rPr lang="en-NZ" smtClean="0"/>
              <a:t>P</a:t>
            </a:r>
            <a:r>
              <a:rPr lang="en-NZ" baseline="-25000" smtClean="0"/>
              <a:t>r</a:t>
            </a:r>
            <a:r>
              <a:rPr lang="en-NZ" smtClean="0"/>
              <a:t> absorbs red light and rapidly turns to P</a:t>
            </a:r>
            <a:r>
              <a:rPr lang="en-NZ" baseline="-25000" smtClean="0"/>
              <a:t>fr</a:t>
            </a:r>
            <a:endParaRPr lang="en-NZ" smtClean="0"/>
          </a:p>
          <a:p>
            <a:pPr eaLnBrk="1" hangingPunct="1"/>
            <a:r>
              <a:rPr lang="en-NZ" smtClean="0"/>
              <a:t>P</a:t>
            </a:r>
            <a:r>
              <a:rPr lang="en-NZ" baseline="-25000" smtClean="0"/>
              <a:t>fr</a:t>
            </a:r>
            <a:r>
              <a:rPr lang="en-NZ" smtClean="0"/>
              <a:t> absorbs far-red light and rapidly turns to P</a:t>
            </a:r>
            <a:r>
              <a:rPr lang="en-NZ" baseline="-25000" smtClean="0"/>
              <a:t>r</a:t>
            </a:r>
          </a:p>
          <a:p>
            <a:pPr eaLnBrk="1" hangingPunct="1"/>
            <a:r>
              <a:rPr lang="en-NZ" smtClean="0"/>
              <a:t>In the dark, P</a:t>
            </a:r>
            <a:r>
              <a:rPr lang="en-NZ" baseline="-25000" smtClean="0"/>
              <a:t>fr</a:t>
            </a:r>
            <a:r>
              <a:rPr lang="en-NZ" smtClean="0"/>
              <a:t> is slowly turned to P</a:t>
            </a:r>
            <a:r>
              <a:rPr lang="en-NZ" baseline="-25000" smtClean="0"/>
              <a:t>r</a:t>
            </a:r>
          </a:p>
        </p:txBody>
      </p:sp>
      <p:sp>
        <p:nvSpPr>
          <p:cNvPr id="6" name="Action Button: Forward or Next 5">
            <a:hlinkClick r:id="" action="ppaction://hlinkshowjump?jump=nextslide" highlightClick="1"/>
          </p:cNvPr>
          <p:cNvSpPr/>
          <p:nvPr/>
        </p:nvSpPr>
        <p:spPr>
          <a:xfrm>
            <a:off x="8305800" y="6248400"/>
            <a:ext cx="838200" cy="609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N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/>
            <a:r>
              <a:rPr lang="en-NZ" smtClean="0"/>
              <a:t>What is far-red?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4114800"/>
            <a:ext cx="8305800" cy="2209800"/>
          </a:xfrm>
        </p:spPr>
        <p:txBody>
          <a:bodyPr/>
          <a:lstStyle/>
          <a:p>
            <a:pPr eaLnBrk="1" hangingPunct="1"/>
            <a:r>
              <a:rPr lang="en-NZ" smtClean="0"/>
              <a:t>Red light has wavelength around 665 nanometres, </a:t>
            </a:r>
          </a:p>
          <a:p>
            <a:pPr eaLnBrk="1" hangingPunct="1"/>
            <a:r>
              <a:rPr lang="en-NZ" smtClean="0"/>
              <a:t>Far red waves are longer – about 725nm</a:t>
            </a:r>
          </a:p>
        </p:txBody>
      </p:sp>
      <p:pic>
        <p:nvPicPr>
          <p:cNvPr id="4403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143000"/>
            <a:ext cx="4648200" cy="227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ction Button: Forward or Next 6">
            <a:hlinkClick r:id="" action="ppaction://hlinkshowjump?jump=nextslide" highlightClick="1"/>
          </p:cNvPr>
          <p:cNvSpPr/>
          <p:nvPr/>
        </p:nvSpPr>
        <p:spPr>
          <a:xfrm>
            <a:off x="8305800" y="6248400"/>
            <a:ext cx="838200" cy="609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N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  <p:bldP spid="44035" grpId="0" build="p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 eaLnBrk="1" hangingPunct="1"/>
            <a:r>
              <a:rPr lang="en-NZ" smtClean="0"/>
              <a:t>There is more red than far-red light in sunlight.</a:t>
            </a:r>
          </a:p>
          <a:p>
            <a:pPr eaLnBrk="1" hangingPunct="1"/>
            <a:r>
              <a:rPr lang="en-NZ" smtClean="0"/>
              <a:t>Red light is filtered out as it passes through the canopy, leaving far-red light.</a:t>
            </a:r>
          </a:p>
        </p:txBody>
      </p:sp>
      <p:pic>
        <p:nvPicPr>
          <p:cNvPr id="45060" name="Picture 4" descr="far_red_shading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743200"/>
            <a:ext cx="3962400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ction Button: Forward or Next 5">
            <a:hlinkClick r:id="" action="ppaction://hlinkshowjump?jump=nextslide" highlightClick="1"/>
          </p:cNvPr>
          <p:cNvSpPr/>
          <p:nvPr/>
        </p:nvSpPr>
        <p:spPr>
          <a:xfrm>
            <a:off x="8305800" y="6248400"/>
            <a:ext cx="838200" cy="609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N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295400"/>
          </a:xfrm>
        </p:spPr>
        <p:txBody>
          <a:bodyPr/>
          <a:lstStyle/>
          <a:p>
            <a:pPr eaLnBrk="1" hangingPunct="1"/>
            <a:r>
              <a:rPr lang="en-NZ" sz="3600" smtClean="0">
                <a:solidFill>
                  <a:srgbClr val="000000"/>
                </a:solidFill>
              </a:rPr>
              <a:t>Rapid Changes in red or far-red light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6085" name="Picture 5" descr="Phytochrome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819275"/>
            <a:ext cx="5486400" cy="425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ction Button: Forward or Next 6">
            <a:hlinkClick r:id="" action="ppaction://hlinkshowjump?jump=nextslide" highlightClick="1"/>
          </p:cNvPr>
          <p:cNvSpPr/>
          <p:nvPr/>
        </p:nvSpPr>
        <p:spPr>
          <a:xfrm>
            <a:off x="8305800" y="6248400"/>
            <a:ext cx="838200" cy="609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N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/>
      <p:bldP spid="46082" grpId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NZ" smtClean="0"/>
              <a:t>Slow change overnight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eaLnBrk="1" hangingPunct="1"/>
            <a:r>
              <a:rPr lang="en-NZ" smtClean="0"/>
              <a:t>Pfr will change back to Pr in the dark</a:t>
            </a:r>
          </a:p>
          <a:p>
            <a:pPr eaLnBrk="1" hangingPunct="1"/>
            <a:r>
              <a:rPr lang="en-NZ" smtClean="0"/>
              <a:t>It takes a few hours for all of it to be changed and depends on temperature.</a:t>
            </a:r>
          </a:p>
        </p:txBody>
      </p:sp>
      <p:pic>
        <p:nvPicPr>
          <p:cNvPr id="47109" name="Picture 5" descr="nit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663825"/>
            <a:ext cx="5410200" cy="419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ction Button: Forward or Next 6">
            <a:hlinkClick r:id="" action="ppaction://hlinkshowjump?jump=nextslide" highlightClick="1"/>
          </p:cNvPr>
          <p:cNvSpPr/>
          <p:nvPr/>
        </p:nvSpPr>
        <p:spPr>
          <a:xfrm>
            <a:off x="8305800" y="6248400"/>
            <a:ext cx="838200" cy="609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N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  <p:bldP spid="47107" grpId="0" build="p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295400"/>
          </a:xfrm>
        </p:spPr>
        <p:txBody>
          <a:bodyPr/>
          <a:lstStyle/>
          <a:p>
            <a:pPr eaLnBrk="1" hangingPunct="1"/>
            <a:r>
              <a:rPr lang="en-NZ" smtClean="0"/>
              <a:t>Summary </a:t>
            </a:r>
          </a:p>
        </p:txBody>
      </p:sp>
      <p:pic>
        <p:nvPicPr>
          <p:cNvPr id="4813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00200"/>
            <a:ext cx="8153400" cy="417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ction Button: Forward or Next 5">
            <a:hlinkClick r:id="" action="ppaction://hlinkshowjump?jump=nextslide" highlightClick="1"/>
          </p:cNvPr>
          <p:cNvSpPr/>
          <p:nvPr/>
        </p:nvSpPr>
        <p:spPr>
          <a:xfrm>
            <a:off x="8305800" y="6248400"/>
            <a:ext cx="838200" cy="609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N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8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457200" y="1524000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NZ" sz="2800"/>
              <a:t>P</a:t>
            </a:r>
            <a:r>
              <a:rPr lang="en-NZ" sz="2800" baseline="-25000"/>
              <a:t>fr/725 </a:t>
            </a:r>
            <a:r>
              <a:rPr lang="en-NZ" sz="2800"/>
              <a:t>is the ‘biologically active’ form. It is involved in control of: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NZ" sz="2800"/>
              <a:t>Seed germination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NZ" sz="2800"/>
              <a:t>Stomatal opening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NZ" sz="2800"/>
              <a:t>Flowering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NZ" sz="2800"/>
              <a:t>Leaf fall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NZ" sz="2800"/>
              <a:t>Leaf sleep movements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NZ" sz="2800"/>
              <a:t>Pigment formation in fruit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NZ" sz="2800"/>
              <a:t>Leaf expansion </a:t>
            </a:r>
            <a:endParaRPr lang="en-NZ" sz="2800" baseline="-25000"/>
          </a:p>
        </p:txBody>
      </p:sp>
      <p:sp>
        <p:nvSpPr>
          <p:cNvPr id="6" name="Action Button: Forward or Next 5">
            <a:hlinkClick r:id="" action="ppaction://hlinkshowjump?jump=nextslide" highlightClick="1"/>
          </p:cNvPr>
          <p:cNvSpPr/>
          <p:nvPr/>
        </p:nvSpPr>
        <p:spPr>
          <a:xfrm>
            <a:off x="8305800" y="6248400"/>
            <a:ext cx="838200" cy="609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N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8" grpId="0" build="p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Flowering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4419600"/>
          </a:xfrm>
        </p:spPr>
        <p:txBody>
          <a:bodyPr/>
          <a:lstStyle/>
          <a:p>
            <a:pPr eaLnBrk="1" hangingPunct="1"/>
            <a:r>
              <a:rPr lang="en-NZ" smtClean="0"/>
              <a:t>Phytochrome tells a plant when it gets light or when it gets dark.</a:t>
            </a:r>
          </a:p>
          <a:p>
            <a:pPr eaLnBrk="1" hangingPunct="1"/>
            <a:r>
              <a:rPr lang="en-NZ" smtClean="0"/>
              <a:t>Night length is measured by a biological clock</a:t>
            </a:r>
          </a:p>
          <a:p>
            <a:pPr eaLnBrk="1" hangingPunct="1"/>
            <a:r>
              <a:rPr lang="en-NZ" smtClean="0"/>
              <a:t>Pfr inhibits flowering in short day plants but induces flowering in long day plants.</a:t>
            </a:r>
          </a:p>
        </p:txBody>
      </p:sp>
      <p:sp>
        <p:nvSpPr>
          <p:cNvPr id="6" name="Action Button: Forward or Next 5">
            <a:hlinkClick r:id="" action="ppaction://hlinkshowjump?jump=nextslide" highlightClick="1"/>
          </p:cNvPr>
          <p:cNvSpPr/>
          <p:nvPr/>
        </p:nvSpPr>
        <p:spPr>
          <a:xfrm>
            <a:off x="8305800" y="6248400"/>
            <a:ext cx="838200" cy="609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N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3941</TotalTime>
  <Words>272</Words>
  <Application>Microsoft Office PowerPoint</Application>
  <PresentationFormat>On-screen Show (4:3)</PresentationFormat>
  <Paragraphs>33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Default Design</vt:lpstr>
      <vt:lpstr>The phytochrome system</vt:lpstr>
      <vt:lpstr>The Phytochrome system</vt:lpstr>
      <vt:lpstr>What is far-red?</vt:lpstr>
      <vt:lpstr>PowerPoint Presentation</vt:lpstr>
      <vt:lpstr>Rapid Changes in red or far-red light</vt:lpstr>
      <vt:lpstr>Slow change overnight</vt:lpstr>
      <vt:lpstr>Summary </vt:lpstr>
      <vt:lpstr>PowerPoint Presentation</vt:lpstr>
      <vt:lpstr>Flowering</vt:lpstr>
      <vt:lpstr>Florigen</vt:lpstr>
      <vt:lpstr>PowerPoint Presentation</vt:lpstr>
    </vt:vector>
  </TitlesOfParts>
  <Company>St. Marys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Responses to Biotic Factors</dc:title>
  <dc:creator>Rick Wood</dc:creator>
  <cp:lastModifiedBy>Rick Wood</cp:lastModifiedBy>
  <cp:revision>33</cp:revision>
  <dcterms:created xsi:type="dcterms:W3CDTF">2008-02-11T00:56:26Z</dcterms:created>
  <dcterms:modified xsi:type="dcterms:W3CDTF">2013-04-07T19:24:55Z</dcterms:modified>
</cp:coreProperties>
</file>